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97" r:id="rId3"/>
    <p:sldId id="308" r:id="rId4"/>
    <p:sldId id="307" r:id="rId5"/>
    <p:sldId id="314" r:id="rId6"/>
    <p:sldId id="300" r:id="rId7"/>
    <p:sldId id="305" r:id="rId8"/>
    <p:sldId id="261" r:id="rId9"/>
    <p:sldId id="334" r:id="rId10"/>
    <p:sldId id="329" r:id="rId11"/>
    <p:sldId id="303" r:id="rId12"/>
    <p:sldId id="302" r:id="rId13"/>
    <p:sldId id="331" r:id="rId14"/>
    <p:sldId id="332" r:id="rId15"/>
    <p:sldId id="330" r:id="rId16"/>
    <p:sldId id="333" r:id="rId17"/>
    <p:sldId id="309" r:id="rId18"/>
    <p:sldId id="310" r:id="rId19"/>
    <p:sldId id="311" r:id="rId20"/>
    <p:sldId id="257" r:id="rId21"/>
    <p:sldId id="276" r:id="rId22"/>
    <p:sldId id="277" r:id="rId23"/>
    <p:sldId id="335" r:id="rId24"/>
    <p:sldId id="336" r:id="rId25"/>
    <p:sldId id="278" r:id="rId26"/>
    <p:sldId id="279" r:id="rId27"/>
    <p:sldId id="280" r:id="rId28"/>
    <p:sldId id="292" r:id="rId29"/>
    <p:sldId id="317" r:id="rId30"/>
    <p:sldId id="318" r:id="rId31"/>
    <p:sldId id="321" r:id="rId32"/>
    <p:sldId id="284" r:id="rId33"/>
    <p:sldId id="288" r:id="rId34"/>
    <p:sldId id="312" r:id="rId35"/>
    <p:sldId id="290" r:id="rId36"/>
    <p:sldId id="337" r:id="rId37"/>
    <p:sldId id="320" r:id="rId38"/>
    <p:sldId id="340" r:id="rId39"/>
    <p:sldId id="341" r:id="rId40"/>
    <p:sldId id="339" r:id="rId41"/>
    <p:sldId id="313" r:id="rId42"/>
    <p:sldId id="338" r:id="rId43"/>
    <p:sldId id="315" r:id="rId44"/>
    <p:sldId id="316" r:id="rId45"/>
    <p:sldId id="322" r:id="rId46"/>
    <p:sldId id="323" r:id="rId47"/>
    <p:sldId id="324" r:id="rId48"/>
    <p:sldId id="325" r:id="rId49"/>
    <p:sldId id="263" r:id="rId50"/>
    <p:sldId id="264" r:id="rId51"/>
    <p:sldId id="265" r:id="rId52"/>
    <p:sldId id="267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59" r:id="rId61"/>
    <p:sldId id="293" r:id="rId62"/>
    <p:sldId id="294" r:id="rId63"/>
    <p:sldId id="295" r:id="rId64"/>
    <p:sldId id="296" r:id="rId65"/>
    <p:sldId id="326" r:id="rId66"/>
    <p:sldId id="32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 GOA </a:t>
            </a:r>
            <a:r>
              <a:rPr lang="en-US" dirty="0" err="1" smtClean="0"/>
              <a:t>Pcod</a:t>
            </a:r>
            <a:r>
              <a:rPr lang="en-US" dirty="0" smtClean="0"/>
              <a:t> assessment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2024 Plan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99384" cy="4351338"/>
          </a:xfrm>
        </p:spPr>
        <p:txBody>
          <a:bodyPr/>
          <a:lstStyle/>
          <a:p>
            <a:r>
              <a:rPr lang="en-US" dirty="0" err="1" smtClean="0"/>
              <a:t>Neg</a:t>
            </a:r>
            <a:r>
              <a:rPr lang="en-US" dirty="0" smtClean="0"/>
              <a:t> log-likelihood components &amp; key parameters: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89050"/>
              </p:ext>
            </p:extLst>
          </p:nvPr>
        </p:nvGraphicFramePr>
        <p:xfrm>
          <a:off x="2213811" y="3302669"/>
          <a:ext cx="7247020" cy="3482340"/>
        </p:xfrm>
        <a:graphic>
          <a:graphicData uri="http://schemas.openxmlformats.org/drawingml/2006/table">
            <a:tbl>
              <a:tblPr/>
              <a:tblGrid>
                <a:gridCol w="2445586">
                  <a:extLst>
                    <a:ext uri="{9D8B030D-6E8A-4147-A177-3AD203B41FA5}">
                      <a16:colId xmlns:a16="http://schemas.microsoft.com/office/drawing/2014/main" val="2024505351"/>
                    </a:ext>
                  </a:extLst>
                </a:gridCol>
                <a:gridCol w="1234014">
                  <a:extLst>
                    <a:ext uri="{9D8B030D-6E8A-4147-A177-3AD203B41FA5}">
                      <a16:colId xmlns:a16="http://schemas.microsoft.com/office/drawing/2014/main" val="403036753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289770315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85659647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3119539625"/>
                    </a:ext>
                  </a:extLst>
                </a:gridCol>
              </a:tblGrid>
              <a:tr h="52260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LLSrvBin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TwlCAAL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45325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2915.88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084206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5.19E-12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35090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30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1861.86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8129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627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07598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InitEQ_Regime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6892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Forecast_Recruitment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3074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Parm_priors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065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Parm_softbounds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85302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Parm_devs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45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82642"/>
              </p:ext>
            </p:extLst>
          </p:nvPr>
        </p:nvGraphicFramePr>
        <p:xfrm>
          <a:off x="6172199" y="964791"/>
          <a:ext cx="6019801" cy="2139315"/>
        </p:xfrm>
        <a:graphic>
          <a:graphicData uri="http://schemas.openxmlformats.org/drawingml/2006/table">
            <a:tbl>
              <a:tblPr/>
              <a:tblGrid>
                <a:gridCol w="1237432">
                  <a:extLst>
                    <a:ext uri="{9D8B030D-6E8A-4147-A177-3AD203B41FA5}">
                      <a16:colId xmlns:a16="http://schemas.microsoft.com/office/drawing/2014/main" val="186855155"/>
                    </a:ext>
                  </a:extLst>
                </a:gridCol>
                <a:gridCol w="1115718">
                  <a:extLst>
                    <a:ext uri="{9D8B030D-6E8A-4147-A177-3AD203B41FA5}">
                      <a16:colId xmlns:a16="http://schemas.microsoft.com/office/drawing/2014/main" val="280624425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494037438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1577286921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4106202010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1590614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LLSrvBin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TwlCAAL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28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429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14-16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995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2336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q_twl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436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21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q_llenv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9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8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135479" cy="4351338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Provides a number of necessary corrections</a:t>
            </a:r>
          </a:p>
          <a:p>
            <a:pPr lvl="1"/>
            <a:r>
              <a:rPr lang="en-US" dirty="0" smtClean="0"/>
              <a:t>Starts to increase consistency across cod assessments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Recommend </a:t>
            </a:r>
            <a:r>
              <a:rPr lang="en-US" dirty="0"/>
              <a:t>n</a:t>
            </a:r>
            <a:r>
              <a:rPr lang="en-US" dirty="0" smtClean="0"/>
              <a:t>ew 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179089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Current ageing error:</a:t>
            </a:r>
          </a:p>
          <a:p>
            <a:pPr lvl="1"/>
            <a:r>
              <a:rPr lang="en-US" dirty="0" smtClean="0"/>
              <a:t>Based on GOA reader-tester data up to 2017</a:t>
            </a:r>
          </a:p>
          <a:p>
            <a:pPr lvl="1"/>
            <a:r>
              <a:rPr lang="en-US" dirty="0" smtClean="0"/>
              <a:t>No error for age-1 &amp; 2, age-3 SD = 0.57 linear to age-10 SD = 1.16</a:t>
            </a:r>
          </a:p>
          <a:p>
            <a:r>
              <a:rPr lang="en-US" dirty="0" smtClean="0"/>
              <a:t>Current ageing bias:</a:t>
            </a:r>
          </a:p>
          <a:p>
            <a:pPr lvl="1"/>
            <a:r>
              <a:rPr lang="en-US" dirty="0" smtClean="0"/>
              <a:t>Bias for data pre-2007 implemented in </a:t>
            </a:r>
            <a:r>
              <a:rPr lang="en-US" dirty="0" err="1" smtClean="0"/>
              <a:t>Barbeaux</a:t>
            </a:r>
            <a:r>
              <a:rPr lang="en-US" dirty="0" smtClean="0"/>
              <a:t> et al. 2019</a:t>
            </a:r>
          </a:p>
          <a:p>
            <a:pPr lvl="1"/>
            <a:r>
              <a:rPr lang="en-US" dirty="0" smtClean="0"/>
              <a:t>Estimates bias as unconstrained parameters at age-3 and age-10 (linear between)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update ageing error and ageing bias parameters</a:t>
            </a:r>
          </a:p>
        </p:txBody>
      </p:sp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684396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Ageing error parameters:</a:t>
            </a:r>
          </a:p>
          <a:p>
            <a:pPr lvl="1"/>
            <a:r>
              <a:rPr lang="en-US" dirty="0" smtClean="0"/>
              <a:t>Update reader-tester data through 2023 within </a:t>
            </a:r>
            <a:r>
              <a:rPr lang="en-US" dirty="0" err="1" smtClean="0"/>
              <a:t>AgeingError</a:t>
            </a:r>
            <a:r>
              <a:rPr lang="en-US" dirty="0" smtClean="0"/>
              <a:t> R-package</a:t>
            </a:r>
          </a:p>
          <a:p>
            <a:r>
              <a:rPr lang="en-US" dirty="0" smtClean="0"/>
              <a:t>Pool GOA with EBS:</a:t>
            </a:r>
          </a:p>
          <a:p>
            <a:pPr lvl="1"/>
            <a:r>
              <a:rPr lang="en-US" dirty="0" smtClean="0"/>
              <a:t>Minor differences between GOA and EBS for ages that have largest number of samples (age-4-8)</a:t>
            </a:r>
          </a:p>
          <a:p>
            <a:pPr lvl="1"/>
            <a:r>
              <a:rPr lang="en-US" dirty="0" smtClean="0"/>
              <a:t>EBS has larger # of samples at edges (e.g., age-10)</a:t>
            </a:r>
          </a:p>
          <a:p>
            <a:r>
              <a:rPr lang="en-US" dirty="0" smtClean="0"/>
              <a:t>Continue with linear method, use pooled EBS/GOA data, change to age-1 (SD = 0.11) through age-10 (SD = 1.13)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4" y="1424997"/>
            <a:ext cx="4523943" cy="45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5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511300"/>
            <a:ext cx="59977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Ageing bias parameters:</a:t>
            </a:r>
          </a:p>
          <a:p>
            <a:r>
              <a:rPr lang="en-US" dirty="0" smtClean="0"/>
              <a:t>Used re-read data in 2018 to estimate ageing bias parameters pre-2007 with </a:t>
            </a:r>
            <a:r>
              <a:rPr lang="en-US" dirty="0" err="1" smtClean="0"/>
              <a:t>AgeingError</a:t>
            </a:r>
            <a:r>
              <a:rPr lang="en-US" dirty="0" smtClean="0"/>
              <a:t> R-package</a:t>
            </a:r>
          </a:p>
          <a:p>
            <a:r>
              <a:rPr lang="en-US" dirty="0" smtClean="0"/>
              <a:t>Bias fixed (rather than estimated) at B = 0.24 for age-1 and B = 2.00 for age-10 with linear bias between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21" y="1511300"/>
            <a:ext cx="5364079" cy="38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 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  <a:p>
            <a:r>
              <a:rPr lang="en-US" dirty="0" smtClean="0"/>
              <a:t>Decreases overall negative log-likelihood (CAAL largest component)</a:t>
            </a:r>
          </a:p>
          <a:p>
            <a:r>
              <a:rPr lang="en-US" dirty="0" smtClean="0"/>
              <a:t>Slight increase in mean recruitment, increase in trawl survey catchability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6756"/>
              </p:ext>
            </p:extLst>
          </p:nvPr>
        </p:nvGraphicFramePr>
        <p:xfrm>
          <a:off x="982577" y="3468345"/>
          <a:ext cx="4967038" cy="3223260"/>
        </p:xfrm>
        <a:graphic>
          <a:graphicData uri="http://schemas.openxmlformats.org/drawingml/2006/table">
            <a:tbl>
              <a:tblPr/>
              <a:tblGrid>
                <a:gridCol w="2005212">
                  <a:extLst>
                    <a:ext uri="{9D8B030D-6E8A-4147-A177-3AD203B41FA5}">
                      <a16:colId xmlns:a16="http://schemas.microsoft.com/office/drawing/2014/main" val="3313142611"/>
                    </a:ext>
                  </a:extLst>
                </a:gridCol>
                <a:gridCol w="1011804">
                  <a:extLst>
                    <a:ext uri="{9D8B030D-6E8A-4147-A177-3AD203B41FA5}">
                      <a16:colId xmlns:a16="http://schemas.microsoft.com/office/drawing/2014/main" val="1922336589"/>
                    </a:ext>
                  </a:extLst>
                </a:gridCol>
                <a:gridCol w="975011">
                  <a:extLst>
                    <a:ext uri="{9D8B030D-6E8A-4147-A177-3AD203B41FA5}">
                      <a16:colId xmlns:a16="http://schemas.microsoft.com/office/drawing/2014/main" val="2995845189"/>
                    </a:ext>
                  </a:extLst>
                </a:gridCol>
                <a:gridCol w="975011">
                  <a:extLst>
                    <a:ext uri="{9D8B030D-6E8A-4147-A177-3AD203B41FA5}">
                      <a16:colId xmlns:a16="http://schemas.microsoft.com/office/drawing/2014/main" val="42529555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64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2805.81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70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52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17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1704.53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1697.31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687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6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369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InitEQ_Regime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932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Forecast_Recruitment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126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Parm_priors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55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Parm_softbounds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93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Parm_devs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93355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87020"/>
              </p:ext>
            </p:extLst>
          </p:nvPr>
        </p:nvGraphicFramePr>
        <p:xfrm>
          <a:off x="6479339" y="4086517"/>
          <a:ext cx="3994149" cy="1986915"/>
        </p:xfrm>
        <a:graphic>
          <a:graphicData uri="http://schemas.openxmlformats.org/drawingml/2006/table">
            <a:tbl>
              <a:tblPr/>
              <a:tblGrid>
                <a:gridCol w="1200212">
                  <a:extLst>
                    <a:ext uri="{9D8B030D-6E8A-4147-A177-3AD203B41FA5}">
                      <a16:colId xmlns:a16="http://schemas.microsoft.com/office/drawing/2014/main" val="2763515385"/>
                    </a:ext>
                  </a:extLst>
                </a:gridCol>
                <a:gridCol w="1082159">
                  <a:extLst>
                    <a:ext uri="{9D8B030D-6E8A-4147-A177-3AD203B41FA5}">
                      <a16:colId xmlns:a16="http://schemas.microsoft.com/office/drawing/2014/main" val="3693967822"/>
                    </a:ext>
                  </a:extLst>
                </a:gridCol>
                <a:gridCol w="767349">
                  <a:extLst>
                    <a:ext uri="{9D8B030D-6E8A-4147-A177-3AD203B41FA5}">
                      <a16:colId xmlns:a16="http://schemas.microsoft.com/office/drawing/2014/main" val="3989330902"/>
                    </a:ext>
                  </a:extLst>
                </a:gridCol>
                <a:gridCol w="944429">
                  <a:extLst>
                    <a:ext uri="{9D8B030D-6E8A-4147-A177-3AD203B41FA5}">
                      <a16:colId xmlns:a16="http://schemas.microsoft.com/office/drawing/2014/main" val="12003157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80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411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NatM: 14-16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454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306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q_twl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05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35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q_llenv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85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89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 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9" y="2254081"/>
            <a:ext cx="5359452" cy="4122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70" y="2254080"/>
            <a:ext cx="5354671" cy="41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how fishery length comps computed</a:t>
            </a:r>
          </a:p>
          <a:p>
            <a:r>
              <a:rPr lang="en-US" dirty="0" smtClean="0"/>
              <a:t>Reminder: have been having issue with increasing variability in recent data, particularly Pot fishery length comps</a:t>
            </a:r>
          </a:p>
          <a:p>
            <a:r>
              <a:rPr lang="en-US" dirty="0" smtClean="0"/>
              <a:t>First, will walk through how fishery length comps have been previously computed</a:t>
            </a:r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Data code redeveloped, streamlined, 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63935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data used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35%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19%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38%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33%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33%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67%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67%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i="1" dirty="0" smtClean="0"/>
              <a:t>Why?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Increasing number of hauls that get filtered, don’t expect that to change any time soon</a:t>
            </a:r>
          </a:p>
          <a:p>
            <a:pPr lvl="1"/>
            <a:r>
              <a:rPr lang="en-US" dirty="0" smtClean="0"/>
              <a:t>Increased variability in length comps with smaller number of fish sampled within a haul not a reason to remove data, would be expected and working on methods to be able to capture/quantify that variability</a:t>
            </a:r>
          </a:p>
          <a:p>
            <a:pPr lvl="1"/>
            <a:r>
              <a:rPr lang="en-US" dirty="0" smtClean="0"/>
              <a:t>Given stock status, need as much data as we can get to understand demographics of fish captured in fishery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State data used to ‘fill-in’ missing fed data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r>
              <a:rPr lang="en-US" i="1" dirty="0" smtClean="0"/>
              <a:t>Why?</a:t>
            </a:r>
          </a:p>
          <a:p>
            <a:pPr lvl="1"/>
            <a:r>
              <a:rPr lang="en-US" dirty="0" smtClean="0"/>
              <a:t>State fishery landings are included within total catch removals fit within assessment model – would want estimated selectivity to be fit to composition data that is reflective of the removal data</a:t>
            </a:r>
          </a:p>
          <a:p>
            <a:pPr lvl="1"/>
            <a:r>
              <a:rPr lang="en-US" dirty="0" smtClean="0"/>
              <a:t>Hasn’t been used: (1) because wasn’t really needed given magnitude of federal data, and (2) because it resulted in differences with federal data</a:t>
            </a:r>
          </a:p>
          <a:p>
            <a:pPr lvl="1"/>
            <a:r>
              <a:rPr lang="en-US" dirty="0"/>
              <a:t>Increased variability in length comps </a:t>
            </a:r>
            <a:r>
              <a:rPr lang="en-US" dirty="0" smtClean="0"/>
              <a:t>because of difference in length comp across fleets/sectors not </a:t>
            </a:r>
            <a:r>
              <a:rPr lang="en-US" dirty="0"/>
              <a:t>a reason to </a:t>
            </a:r>
            <a:r>
              <a:rPr lang="en-US" dirty="0" smtClean="0"/>
              <a:t>not use </a:t>
            </a:r>
            <a:r>
              <a:rPr lang="en-US" dirty="0"/>
              <a:t>data, would be expected and working on methods to be able to capture/quantify that </a:t>
            </a:r>
            <a:r>
              <a:rPr lang="en-US" dirty="0" smtClean="0"/>
              <a:t>variability</a:t>
            </a:r>
          </a:p>
          <a:p>
            <a:pPr lvl="1"/>
            <a:r>
              <a:rPr lang="en-US" dirty="0"/>
              <a:t>Given stock status, need as much data as we can get to understand demographics of fish captured in </a:t>
            </a:r>
            <a:r>
              <a:rPr lang="en-US" dirty="0" smtClean="0"/>
              <a:t>fishery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2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method to expand fishery length comps complex and granular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month-area-gear level rather than week-area-gear</a:t>
            </a:r>
          </a:p>
          <a:p>
            <a:r>
              <a:rPr lang="en-US" i="1" dirty="0"/>
              <a:t>Why?</a:t>
            </a:r>
          </a:p>
          <a:p>
            <a:pPr lvl="1"/>
            <a:r>
              <a:rPr lang="en-US" dirty="0" smtClean="0"/>
              <a:t>To merge State data, requires </a:t>
            </a:r>
            <a:r>
              <a:rPr lang="en-US" dirty="0"/>
              <a:t>restructure of how fed length comp data </a:t>
            </a:r>
            <a:r>
              <a:rPr lang="en-US" dirty="0" smtClean="0"/>
              <a:t>computed – week-area-gear </a:t>
            </a:r>
            <a:r>
              <a:rPr lang="en-US" dirty="0"/>
              <a:t>level of granularity not available in state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Granularity due to account for cod growth throughout year, month vs week can still account for that</a:t>
            </a:r>
          </a:p>
          <a:p>
            <a:pPr lvl="1"/>
            <a:r>
              <a:rPr lang="en-US" dirty="0" smtClean="0"/>
              <a:t>Quantity of data in recent years may not support this level of expansion</a:t>
            </a:r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321650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comps: some subtle differences, but overall not that different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89" y="2557979"/>
            <a:ext cx="7371465" cy="43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31"/>
            <a:ext cx="6101218" cy="6101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2" y="266631"/>
            <a:ext cx="6101218" cy="61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45556" y="2093988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23" y="400240"/>
            <a:ext cx="4543735" cy="45437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0"/>
          <a:stretch/>
        </p:blipFill>
        <p:spPr>
          <a:xfrm>
            <a:off x="6911774" y="3754622"/>
            <a:ext cx="4442026" cy="31022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negative log-likelihood value for surveys (due to longline survey fit), decrease for length comps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50354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TOTAL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2727.26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2715.80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1697.31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1676.90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1030.48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1030.97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79107"/>
              </p:ext>
            </p:extLst>
          </p:nvPr>
        </p:nvGraphicFramePr>
        <p:xfrm>
          <a:off x="7550492" y="2340083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-7.19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-5.23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-0.84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5.86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600824" y="3163330"/>
            <a:ext cx="862657" cy="10626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recommended data changes: Update ageing error, fishery length comps, 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Evaluated apportionment changes: inclusion of AFSC longline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Evaluated model changes: survey/fishery </a:t>
            </a:r>
            <a:r>
              <a:rPr lang="en-US" dirty="0" err="1"/>
              <a:t>selex</a:t>
            </a:r>
            <a:r>
              <a:rPr lang="en-US" dirty="0"/>
              <a:t>, ISS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Upcoming assessment work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dramatic change in SSB or recruitment estimate trends, though differences in some years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9" y="2592794"/>
            <a:ext cx="5544768" cy="4265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9" y="2593334"/>
            <a:ext cx="5544065" cy="42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</a:t>
            </a:r>
            <a:r>
              <a:rPr lang="en-US" dirty="0"/>
              <a:t>removing filters, aggregating at </a:t>
            </a:r>
            <a:r>
              <a:rPr lang="en-US" dirty="0" smtClean="0"/>
              <a:t>month-area-gear </a:t>
            </a:r>
            <a:r>
              <a:rPr lang="en-US" dirty="0"/>
              <a:t>level and merging state data helps to smooth out much of the variability in fishery length </a:t>
            </a:r>
            <a:r>
              <a:rPr lang="en-US" dirty="0" smtClean="0"/>
              <a:t>comps, particularly in recent years</a:t>
            </a:r>
          </a:p>
          <a:p>
            <a:r>
              <a:rPr lang="en-US" dirty="0" smtClean="0"/>
              <a:t>Provides a simpler method and leverages all sources of available data to inform model estimates</a:t>
            </a:r>
            <a:endParaRPr lang="en-US" dirty="0"/>
          </a:p>
          <a:p>
            <a:r>
              <a:rPr lang="en-US" dirty="0" smtClean="0"/>
              <a:t>There are </a:t>
            </a:r>
            <a:r>
              <a:rPr lang="en-US" dirty="0" smtClean="0"/>
              <a:t>some differences in model fit and estimates, but no dramatic changes</a:t>
            </a:r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composition binning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only gets us so </a:t>
            </a:r>
            <a:r>
              <a:rPr lang="en-US" dirty="0" smtClean="0"/>
              <a:t>far, there </a:t>
            </a:r>
            <a:r>
              <a:rPr lang="en-US" dirty="0" smtClean="0"/>
              <a:t>remains variability across lengths in length comp data</a:t>
            </a:r>
            <a:endParaRPr lang="en-US" dirty="0" smtClean="0"/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Affects: all length comp and conditional age-at-length for surveys and fishery fleets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/>
          <a:stretch/>
        </p:blipFill>
        <p:spPr>
          <a:xfrm>
            <a:off x="8145375" y="1216393"/>
            <a:ext cx="4012528" cy="496182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Length comp binning: fishery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"/>
          <a:stretch/>
        </p:blipFill>
        <p:spPr>
          <a:xfrm>
            <a:off x="108284" y="1216393"/>
            <a:ext cx="4026567" cy="4961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/>
          <a:stretch/>
        </p:blipFill>
        <p:spPr>
          <a:xfrm>
            <a:off x="4134851" y="1216393"/>
            <a:ext cx="4010524" cy="49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Length comp binning: survey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9" y="975761"/>
            <a:ext cx="4873054" cy="5847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400" y="975761"/>
            <a:ext cx="4873053" cy="584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94" y="590828"/>
            <a:ext cx="4433606" cy="341046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fits: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00974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TOTAL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2715.80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2342.31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1974.01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1676.90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1507.59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1330.40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1030.97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825.75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633.31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94" y="3447534"/>
            <a:ext cx="4433606" cy="34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SSB: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13" y="1715289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0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binning</a:t>
            </a:r>
          </a:p>
          <a:p>
            <a:r>
              <a:rPr lang="en-US" dirty="0" smtClean="0"/>
              <a:t>Provides a more efficient </a:t>
            </a:r>
            <a:r>
              <a:rPr lang="en-US" dirty="0" smtClean="0"/>
              <a:t>model, reduces run tim</a:t>
            </a:r>
            <a:r>
              <a:rPr lang="en-US" dirty="0" smtClean="0"/>
              <a:t>e by 53%</a:t>
            </a:r>
            <a:endParaRPr lang="en-US" dirty="0" smtClean="0"/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To increase model naming efficiency,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 smtClean="0"/>
              <a:t> be renamed as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</a:t>
            </a:r>
          </a:p>
          <a:p>
            <a:pPr lvl="1"/>
            <a:r>
              <a:rPr lang="en-US" dirty="0" smtClean="0"/>
              <a:t>While the model’s parameters/</a:t>
            </a:r>
            <a:r>
              <a:rPr lang="en-US" dirty="0" err="1" smtClean="0"/>
              <a:t>etc</a:t>
            </a:r>
            <a:r>
              <a:rPr lang="en-US" dirty="0" smtClean="0"/>
              <a:t> are the same as in the accepted 2019 model, significant differences exist in data inputs at this point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model vs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…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4201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significant model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…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920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4348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Noteworthy difference: Trawl survey</a:t>
            </a:r>
          </a:p>
          <a:p>
            <a:pPr lvl="1"/>
            <a:r>
              <a:rPr lang="en-US" dirty="0" smtClean="0"/>
              <a:t>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minor differences in early trawl survey time series for abundance and comp data</a:t>
            </a:r>
          </a:p>
          <a:p>
            <a:r>
              <a:rPr lang="en-US" dirty="0" smtClean="0"/>
              <a:t>Updating fishery data update results in slight uptick in spawning biomass at end of time-series compared to 2023 assessment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76" y="1891799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November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data that will be available:</a:t>
            </a:r>
          </a:p>
          <a:p>
            <a:pPr lvl="1"/>
            <a:r>
              <a:rPr lang="en-US" dirty="0" smtClean="0"/>
              <a:t>Updated catch, fishery length comps</a:t>
            </a:r>
          </a:p>
          <a:p>
            <a:pPr lvl="1"/>
            <a:r>
              <a:rPr lang="en-US" dirty="0" smtClean="0"/>
              <a:t>2023 Trawl survey CAAL</a:t>
            </a:r>
          </a:p>
          <a:p>
            <a:pPr lvl="1"/>
            <a:r>
              <a:rPr lang="en-US" dirty="0" smtClean="0"/>
              <a:t>2023 Fishery CAAL</a:t>
            </a:r>
          </a:p>
          <a:p>
            <a:r>
              <a:rPr lang="en-US" dirty="0" smtClean="0"/>
              <a:t>Models to present in November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9509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SSC/PT comments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SSC/PT comments were investigated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5712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AFSC longline survey (LLS)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survey than in colder years</a:t>
            </a:r>
          </a:p>
          <a:p>
            <a:r>
              <a:rPr lang="en-US" dirty="0" smtClean="0"/>
              <a:t>Including it in apportionment is a longstanding SSC request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dirty="0" smtClean="0"/>
              <a:t> 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311437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smtClean="0"/>
              <a:t>REMA </a:t>
            </a:r>
            <a:r>
              <a:rPr lang="en-US" dirty="0" smtClean="0"/>
              <a:t>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</a:t>
            </a:r>
            <a:r>
              <a:rPr lang="en-US" dirty="0" smtClean="0"/>
              <a:t>) x regional </a:t>
            </a:r>
            <a:r>
              <a:rPr lang="en-US" dirty="0" smtClean="0"/>
              <a:t>(3) PE </a:t>
            </a:r>
            <a:r>
              <a:rPr lang="en-US" dirty="0"/>
              <a:t>&amp;</a:t>
            </a:r>
            <a:r>
              <a:rPr lang="en-US" dirty="0" smtClean="0"/>
              <a:t> </a:t>
            </a:r>
            <a:r>
              <a:rPr lang="en-US" dirty="0" smtClean="0"/>
              <a:t>q parameters</a:t>
            </a:r>
          </a:p>
          <a:p>
            <a:r>
              <a:rPr lang="en-US" dirty="0"/>
              <a:t>AIC suggests that regional scaling parameters q are supported (and most influential)</a:t>
            </a:r>
          </a:p>
          <a:p>
            <a:r>
              <a:rPr lang="en-US" dirty="0"/>
              <a:t>Whether PE = 1 or 3, no real difference in model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0986"/>
            <a:ext cx="10469056" cy="151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Factorial design </a:t>
            </a:r>
            <a:r>
              <a:rPr lang="en-US" dirty="0" smtClean="0"/>
              <a:t>of 2 </a:t>
            </a:r>
            <a:r>
              <a:rPr lang="en-US" dirty="0" err="1" smtClean="0"/>
              <a:t>PE:q</a:t>
            </a:r>
            <a:r>
              <a:rPr lang="en-US" dirty="0" smtClean="0"/>
              <a:t> </a:t>
            </a:r>
            <a:r>
              <a:rPr lang="en-US" dirty="0" smtClean="0"/>
              <a:t>cases from step 1 x 3 uncertainty </a:t>
            </a:r>
            <a:r>
              <a:rPr lang="en-US" dirty="0" smtClean="0"/>
              <a:t>cases (trawl only, longline only, trawl &amp; longline)</a:t>
            </a:r>
            <a:endParaRPr lang="en-US" dirty="0" smtClean="0"/>
          </a:p>
          <a:p>
            <a:r>
              <a:rPr lang="en-US" dirty="0"/>
              <a:t>Results in 4 models that are essentially the same, in terms of AIC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13" y="3513045"/>
            <a:ext cx="11890507" cy="20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computation for RPN 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expansion, 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610" y="318693"/>
            <a:ext cx="5896238" cy="6082113"/>
            <a:chOff x="471610" y="318693"/>
            <a:chExt cx="5896238" cy="60821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36"/>
            <a:stretch/>
          </p:blipFill>
          <p:spPr>
            <a:xfrm>
              <a:off x="471610" y="457194"/>
              <a:ext cx="3540217" cy="59436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3" r="46258" b="4574"/>
            <a:stretch/>
          </p:blipFill>
          <p:spPr>
            <a:xfrm>
              <a:off x="3657599" y="457194"/>
              <a:ext cx="2710249" cy="56717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18271" y="318694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2019.1d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4711" y="318693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433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6791" y="179168"/>
            <a:ext cx="4829450" cy="6837413"/>
            <a:chOff x="-26791" y="179168"/>
            <a:chExt cx="4829450" cy="68374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02"/>
            <a:stretch/>
          </p:blipFill>
          <p:spPr>
            <a:xfrm>
              <a:off x="-26791" y="179168"/>
              <a:ext cx="4829450" cy="3124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91" y="3303373"/>
              <a:ext cx="4827171" cy="371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19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2019.1c.6</a:t>
            </a:r>
          </a:p>
          <a:p>
            <a:r>
              <a:rPr lang="en-US" dirty="0"/>
              <a:t>Consistency across assessments:</a:t>
            </a:r>
          </a:p>
          <a:p>
            <a:pPr lvl="1"/>
            <a:r>
              <a:rPr lang="en-US" dirty="0"/>
              <a:t>Turn off forecast recruitment </a:t>
            </a:r>
            <a:r>
              <a:rPr lang="en-US" dirty="0" smtClean="0"/>
              <a:t>parameters </a:t>
            </a:r>
            <a:r>
              <a:rPr lang="en-US" dirty="0"/>
              <a:t>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2019.1c.7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60" y="1158036"/>
            <a:ext cx="4191880" cy="32245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55" y="4312959"/>
            <a:ext cx="3039985" cy="23384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104305"/>
              </p:ext>
            </p:extLst>
          </p:nvPr>
        </p:nvGraphicFramePr>
        <p:xfrm>
          <a:off x="1573427" y="2529810"/>
          <a:ext cx="2421924" cy="263652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78" y="3230475"/>
            <a:ext cx="4321348" cy="33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Recruitment: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59882"/>
              </p:ext>
            </p:extLst>
          </p:nvPr>
        </p:nvGraphicFramePr>
        <p:xfrm>
          <a:off x="1048854" y="2535631"/>
          <a:ext cx="2421924" cy="263652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1" y="2348838"/>
            <a:ext cx="4735756" cy="364288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464216" y="72190"/>
            <a:ext cx="3727784" cy="6731668"/>
            <a:chOff x="8464216" y="72190"/>
            <a:chExt cx="3727784" cy="67316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3" b="16109"/>
            <a:stretch/>
          </p:blipFill>
          <p:spPr>
            <a:xfrm>
              <a:off x="8464216" y="72190"/>
              <a:ext cx="3727784" cy="21890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8" b="16098"/>
            <a:stretch/>
          </p:blipFill>
          <p:spPr>
            <a:xfrm>
              <a:off x="8464216" y="2261260"/>
              <a:ext cx="3727784" cy="21543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8" b="8493"/>
            <a:stretch/>
          </p:blipFill>
          <p:spPr>
            <a:xfrm>
              <a:off x="8464216" y="4415590"/>
              <a:ext cx="3727784" cy="238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0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7267</TotalTime>
  <Words>3158</Words>
  <Application>Microsoft Office PowerPoint</Application>
  <PresentationFormat>Widescreen</PresentationFormat>
  <Paragraphs>712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Office Theme</vt:lpstr>
      <vt:lpstr>2024 GOA Pcod assessment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Recommended data updates (2019.1d)</vt:lpstr>
      <vt:lpstr>Recommended data updates (2019.1d)</vt:lpstr>
      <vt:lpstr>Recommended data updates (2019.1d)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Length composition binning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Recommended model vs base</vt:lpstr>
      <vt:lpstr>Summary of significant model changes</vt:lpstr>
      <vt:lpstr>November models</vt:lpstr>
      <vt:lpstr>SSC/PT comments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141</cp:revision>
  <dcterms:created xsi:type="dcterms:W3CDTF">2024-07-30T16:00:11Z</dcterms:created>
  <dcterms:modified xsi:type="dcterms:W3CDTF">2024-09-13T00:06:03Z</dcterms:modified>
</cp:coreProperties>
</file>